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0" r:id="rId9"/>
    <p:sldId id="268" r:id="rId10"/>
    <p:sldId id="262" r:id="rId11"/>
    <p:sldId id="264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tkica Horvat" initials="VH" lastIdx="0" clrIdx="0">
    <p:extLst>
      <p:ext uri="{19B8F6BF-5375-455C-9EA6-DF929625EA0E}">
        <p15:presenceInfo xmlns:p15="http://schemas.microsoft.com/office/powerpoint/2012/main" xmlns="" userId="9f0737cc7e2e80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6F54"/>
    <a:srgbClr val="FCE78C"/>
    <a:srgbClr val="FCF98B"/>
    <a:srgbClr val="F1FBBD"/>
    <a:srgbClr val="FFFFFF"/>
    <a:srgbClr val="FEE2CA"/>
    <a:srgbClr val="FEDBBE"/>
    <a:srgbClr val="FCE2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0" autoAdjust="0"/>
    <p:restoredTop sz="94660"/>
  </p:normalViewPr>
  <p:slideViewPr>
    <p:cSldViewPr>
      <p:cViewPr varScale="1">
        <p:scale>
          <a:sx n="42" d="100"/>
          <a:sy n="42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ED382-B221-4D2C-A404-8322AEEF4742}" type="datetimeFigureOut">
              <a:rPr lang="hr-HR" smtClean="0"/>
              <a:pPr/>
              <a:t>3.1.2016.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CFA63-5DA4-4FF6-BA9A-A24E4A6FD1A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65897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F5D0A42-8C91-465F-BA49-0D21C05A393F}" type="datetimeFigureOut">
              <a:rPr lang="sr-Latn-CS"/>
              <a:pPr>
                <a:defRPr/>
              </a:pPr>
              <a:t>3.1.2016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6CBB85-9B77-4482-B40B-1DA444E3BFF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095700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BB85-9B77-4482-B40B-1DA444E3BFF7}" type="slidenum">
              <a:rPr lang="hr-HR" altLang="sr-Latn-RS" smtClean="0"/>
              <a:pPr/>
              <a:t>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06502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5218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8451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9399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51322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40744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6748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37004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56220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014599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D9A12-4BF2-4479-A415-B46A6A7FF5B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19633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80BF-01C4-45F8-BC9C-69626DEF820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74261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5870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7914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70573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57422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48589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425536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30135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97854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4D3F14C-AFBC-456E-9545-FFF19ED8244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05361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20688" y="548680"/>
            <a:ext cx="8302625" cy="2735263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5400" b="1" dirty="0" smtClean="0">
                <a:solidFill>
                  <a:srgbClr val="766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 – GLAVNI GRAD REPUBLIKE HRVATSKE</a:t>
            </a:r>
          </a:p>
        </p:txBody>
      </p:sp>
      <p:pic>
        <p:nvPicPr>
          <p:cNvPr id="4" name="Picture 14" descr="licitari_1280x1024"/>
          <p:cNvPicPr>
            <a:picLocks noChangeArrowheads="1"/>
          </p:cNvPicPr>
          <p:nvPr/>
        </p:nvPicPr>
        <p:blipFill>
          <a:blip r:embed="rId3" cstate="print">
            <a:lum contrast="12000"/>
          </a:blip>
          <a:srcRect l="16698" t="23695" r="16432" b="19489"/>
          <a:stretch>
            <a:fillRect/>
          </a:stretch>
        </p:blipFill>
        <p:spPr bwMode="auto">
          <a:xfrm>
            <a:off x="2799222" y="3253061"/>
            <a:ext cx="3545557" cy="275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2"/>
          <p:cNvSpPr txBox="1"/>
          <p:nvPr/>
        </p:nvSpPr>
        <p:spPr>
          <a:xfrm>
            <a:off x="5148064" y="6453336"/>
            <a:ext cx="3855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r-Latn-C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Prezentaciju izradila: Vlatkica Horvat, 2015.</a:t>
            </a:r>
            <a:endParaRPr lang="hr-HR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7250" y="1000125"/>
            <a:ext cx="6739086" cy="1685925"/>
          </a:xfrm>
        </p:spPr>
        <p:txBody>
          <a:bodyPr>
            <a:normAutofit/>
          </a:bodyPr>
          <a:lstStyle/>
          <a:p>
            <a:r>
              <a:rPr lang="hr-HR" altLang="sr-Latn-R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</a:t>
            </a:r>
            <a:r>
              <a:rPr lang="hr-HR" altLang="sr-Latn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Zagreb postaje jedinstvenim gradom (ujedinjenjem Gradeca i Kaptola)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250" y="2097023"/>
            <a:ext cx="6667500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500063"/>
            <a:ext cx="7529462" cy="2424881"/>
          </a:xfrm>
        </p:spPr>
        <p:txBody>
          <a:bodyPr/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Ujedinjenjem Zagreba njegovo je središte postao današnji središnji zagrebački Trg bana Josipa Jelačića, koji se tada zvao Harmica i na kojem su se održavali sajmovi i obavljala trgovina.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002" y="2708920"/>
            <a:ext cx="7691997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785313"/>
            <a:ext cx="7529462" cy="951300"/>
          </a:xfrm>
        </p:spPr>
        <p:txBody>
          <a:bodyPr/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Zagreb obiluje mnoštvom kulturno-povijesnih spomenika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5226" y="1892586"/>
            <a:ext cx="3492000" cy="513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0598"/>
            <a:ext cx="3096768" cy="514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:\DOKUMENTI\SVE ZA ŠKOLU\LISTIĆI\4. R\PD\LISTIĆI\Zagreb\Slike\Katedrala, 1934..jpg"/>
          <p:cNvPicPr>
            <a:picLocks noChangeAspect="1" noChangeArrowheads="1"/>
          </p:cNvPicPr>
          <p:nvPr/>
        </p:nvPicPr>
        <p:blipFill rotWithShape="1">
          <a:blip r:embed="rId4" cstate="print"/>
          <a:srcRect l="2544" t="1106"/>
          <a:stretch/>
        </p:blipFill>
        <p:spPr bwMode="auto">
          <a:xfrm>
            <a:off x="5834791" y="1880598"/>
            <a:ext cx="3309209" cy="514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5304" y="116632"/>
            <a:ext cx="534681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charset="2"/>
              <a:buNone/>
            </a:pP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KULTURNO SREDIŠTE</a:t>
            </a:r>
          </a:p>
        </p:txBody>
      </p:sp>
    </p:spTree>
    <p:extLst>
      <p:ext uri="{BB962C8B-B14F-4D97-AF65-F5344CB8AC3E}">
        <p14:creationId xmlns:p14="http://schemas.microsoft.com/office/powerpoint/2010/main" xmlns="" val="980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DOKUMENTI\SVE ZA ŠKOLU\LISTIĆI\4. R\PD\LISTIĆI\Zagreb\Slike\Park Maksimir, 1931..jpg"/>
          <p:cNvPicPr>
            <a:picLocks noChangeAspect="1" noChangeArrowheads="1"/>
          </p:cNvPicPr>
          <p:nvPr/>
        </p:nvPicPr>
        <p:blipFill rotWithShape="1">
          <a:blip r:embed="rId2" cstate="print"/>
          <a:srcRect l="40966" t="2847" r="1106" b="1825"/>
          <a:stretch/>
        </p:blipFill>
        <p:spPr bwMode="auto">
          <a:xfrm>
            <a:off x="5688632" y="3091295"/>
            <a:ext cx="3437052" cy="374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Vlatka\Downloads\_scan4_10.jpg"/>
          <p:cNvPicPr>
            <a:picLocks noChangeAspect="1" noChangeArrowheads="1"/>
          </p:cNvPicPr>
          <p:nvPr/>
        </p:nvPicPr>
        <p:blipFill>
          <a:blip r:embed="rId3" cstate="print"/>
          <a:srcRect b="5263"/>
          <a:stretch>
            <a:fillRect/>
          </a:stretch>
        </p:blipFill>
        <p:spPr bwMode="auto">
          <a:xfrm>
            <a:off x="3352062" y="1"/>
            <a:ext cx="5791938" cy="323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DOKUMENTI\SVE ZA ŠKOLU\LISTIĆI\4. R\PD\LISTIĆI\Zagreb\Slike\Crkva sv. Marka, 1939..jpg"/>
          <p:cNvPicPr>
            <a:picLocks noChangeAspect="1" noChangeArrowheads="1"/>
          </p:cNvPicPr>
          <p:nvPr/>
        </p:nvPicPr>
        <p:blipFill rotWithShape="1">
          <a:blip r:embed="rId4" cstate="print"/>
          <a:srcRect l="1089" t="1497" r="1587" b="953"/>
          <a:stretch/>
        </p:blipFill>
        <p:spPr bwMode="auto">
          <a:xfrm>
            <a:off x="0" y="0"/>
            <a:ext cx="4931091" cy="323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F:\DOKUMENTI\SVE ZA ŠKOLU\LISTIĆI\4. R\PD\LISTIĆI\Zagreb\Slike\Kazalište, 1942..jpg"/>
          <p:cNvPicPr>
            <a:picLocks noChangeAspect="1" noChangeArrowheads="1"/>
          </p:cNvPicPr>
          <p:nvPr/>
        </p:nvPicPr>
        <p:blipFill rotWithShape="1">
          <a:blip r:embed="rId5" cstate="print"/>
          <a:srcRect l="3324" t="3606" r="3943" b="6223"/>
          <a:stretch/>
        </p:blipFill>
        <p:spPr bwMode="auto">
          <a:xfrm>
            <a:off x="-22840" y="3235866"/>
            <a:ext cx="568863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875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60648"/>
            <a:ext cx="7529462" cy="576064"/>
          </a:xfrm>
        </p:spPr>
        <p:txBody>
          <a:bodyPr/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kulturnih ustanova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Vlatka\Downloads\Seherazada-otvorila-sezonu-Tres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712"/>
            <a:ext cx="404622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PREDMETI - OSTALO\ZEMLJOPIS\HRVATSKA - SLIKE\Sjeverna Hrvatska\Zagreb\Ostalo\4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niOkvir 9"/>
          <p:cNvSpPr txBox="1"/>
          <p:nvPr/>
        </p:nvSpPr>
        <p:spPr>
          <a:xfrm>
            <a:off x="647564" y="34290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smtClean="0"/>
              <a:t>Hrvatsko narodno kazalište</a:t>
            </a:r>
            <a:endParaRPr lang="hr-HR" i="1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5226958" y="34290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Kazalište </a:t>
            </a:r>
            <a:r>
              <a:rPr lang="hr-HR" i="1" dirty="0" smtClean="0"/>
              <a:t>Trešnja</a:t>
            </a:r>
            <a:endParaRPr lang="hr-HR" i="1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971451" y="63906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Strossmayerova galerija</a:t>
            </a:r>
            <a:endParaRPr lang="hr-HR" dirty="0"/>
          </a:p>
        </p:txBody>
      </p:sp>
      <p:pic>
        <p:nvPicPr>
          <p:cNvPr id="13" name="Picture 3" descr="C:\Users\Vlatka\Downloads\20071008hr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86364"/>
            <a:ext cx="345608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VLA\Downloads\mimar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3301" y="4086364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kstniOkvir 14"/>
          <p:cNvSpPr txBox="1"/>
          <p:nvPr/>
        </p:nvSpPr>
        <p:spPr>
          <a:xfrm>
            <a:off x="5688029" y="6390620"/>
            <a:ext cx="181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muzej </a:t>
            </a:r>
            <a:r>
              <a:rPr lang="hr-HR" i="1" dirty="0" smtClean="0"/>
              <a:t>Mimara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1676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60648"/>
            <a:ext cx="7529462" cy="576064"/>
          </a:xfrm>
        </p:spPr>
        <p:txBody>
          <a:bodyPr/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znanstvenih ustanova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VLA\Downloads\institut ruđer bošković   www irb 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6452629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kstniOkvir 16"/>
          <p:cNvSpPr txBox="1"/>
          <p:nvPr/>
        </p:nvSpPr>
        <p:spPr>
          <a:xfrm>
            <a:off x="6484838" y="19544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Institut </a:t>
            </a:r>
            <a:r>
              <a:rPr lang="hr-HR" i="1" dirty="0" smtClean="0"/>
              <a:t>Ruđer Bošković</a:t>
            </a:r>
            <a:endParaRPr lang="hr-HR" i="1" dirty="0"/>
          </a:p>
        </p:txBody>
      </p:sp>
      <p:pic>
        <p:nvPicPr>
          <p:cNvPr id="18" name="Picture 3" descr="C:\Users\VLA\Downloads\_hazu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0972" y="3789040"/>
            <a:ext cx="6323028" cy="304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kstniOkvir 18"/>
          <p:cNvSpPr txBox="1"/>
          <p:nvPr/>
        </p:nvSpPr>
        <p:spPr>
          <a:xfrm>
            <a:off x="0" y="5010874"/>
            <a:ext cx="29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Hrvatska akademija znanosti i umjetnosti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24995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7" y="260648"/>
            <a:ext cx="8046225" cy="57606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hr-HR" altLang="sr-Latn-RS" sz="3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Zagreb je upravno i političko središte Republike Hrvat</a:t>
            </a: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VLA\Downloads\Zagreb-Hrvatska-Sabor RH_0.jpg"/>
          <p:cNvPicPr>
            <a:picLocks noChangeAspect="1" noChangeArrowheads="1"/>
          </p:cNvPicPr>
          <p:nvPr/>
        </p:nvPicPr>
        <p:blipFill rotWithShape="1">
          <a:blip r:embed="rId2" cstate="print"/>
          <a:srcRect l="22038"/>
          <a:stretch/>
        </p:blipFill>
        <p:spPr bwMode="auto">
          <a:xfrm>
            <a:off x="647564" y="862798"/>
            <a:ext cx="3311476" cy="267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935150" y="357275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Sabor RH</a:t>
            </a:r>
            <a:endParaRPr lang="hr-HR" i="1" dirty="0"/>
          </a:p>
        </p:txBody>
      </p:sp>
      <p:pic>
        <p:nvPicPr>
          <p:cNvPr id="9" name="Picture 2" descr="C:\Users\VLA\Downloads\Vlada_R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730" y="836712"/>
            <a:ext cx="3637742" cy="272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niOkvir 9"/>
          <p:cNvSpPr txBox="1"/>
          <p:nvPr/>
        </p:nvSpPr>
        <p:spPr>
          <a:xfrm>
            <a:off x="5633449" y="357275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Vlada RH</a:t>
            </a:r>
            <a:endParaRPr lang="hr-HR" i="1" dirty="0"/>
          </a:p>
        </p:txBody>
      </p:sp>
      <p:pic>
        <p:nvPicPr>
          <p:cNvPr id="11" name="Picture 2" descr="C:\Users\VLA\Downloads\rezidencija-zapadno-krilo-profesora-ive-josipovica-504x335-20100102-20101019013205-263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180156"/>
            <a:ext cx="4028756" cy="267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kstniOkvir 11"/>
          <p:cNvSpPr txBox="1"/>
          <p:nvPr/>
        </p:nvSpPr>
        <p:spPr>
          <a:xfrm>
            <a:off x="6300192" y="53344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Predsjednica RH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37363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7" y="260648"/>
            <a:ext cx="8046225" cy="5760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sportsko središte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VLA\Downloads\sp-Mlad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57310"/>
            <a:ext cx="3723157" cy="278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niOkvir 13"/>
          <p:cNvSpPr txBox="1"/>
          <p:nvPr/>
        </p:nvSpPr>
        <p:spPr>
          <a:xfrm>
            <a:off x="971600" y="37890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SRC Mladost</a:t>
            </a:r>
            <a:endParaRPr lang="hr-HR" i="1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5353845" y="37890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SRC Jarun</a:t>
            </a:r>
            <a:endParaRPr lang="hr-HR" i="1" dirty="0"/>
          </a:p>
        </p:txBody>
      </p:sp>
      <p:pic>
        <p:nvPicPr>
          <p:cNvPr id="16" name="Picture 3" descr="C:\Users\Vlatka\Downloads\jarun04_b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57310"/>
            <a:ext cx="4155979" cy="278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VLA\Downloads\arena_zagreb_lanis_226842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6852" y="4235966"/>
            <a:ext cx="5230296" cy="261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niOkvir 17"/>
          <p:cNvSpPr txBox="1"/>
          <p:nvPr/>
        </p:nvSpPr>
        <p:spPr>
          <a:xfrm>
            <a:off x="7181378" y="53588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Arena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35408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7" y="260648"/>
            <a:ext cx="8046225" cy="57606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industrijsko središte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VLA\Downloads\a2f4486a69c4f4b5576740beeac5229b_700x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75543"/>
            <a:ext cx="1788858" cy="2021410"/>
          </a:xfrm>
          <a:prstGeom prst="rect">
            <a:avLst/>
          </a:prstGeom>
          <a:noFill/>
        </p:spPr>
      </p:pic>
      <p:pic>
        <p:nvPicPr>
          <p:cNvPr id="10" name="Picture 3" descr="C:\Users\VLA\Downloads\Le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700982"/>
            <a:ext cx="2570532" cy="2570532"/>
          </a:xfrm>
          <a:prstGeom prst="rect">
            <a:avLst/>
          </a:prstGeom>
          <a:noFill/>
        </p:spPr>
      </p:pic>
      <p:pic>
        <p:nvPicPr>
          <p:cNvPr id="11" name="Picture 5" descr="C:\Users\VLA\Downloads\fran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615" y="3263502"/>
            <a:ext cx="2380973" cy="1458824"/>
          </a:xfrm>
          <a:prstGeom prst="rect">
            <a:avLst/>
          </a:prstGeom>
          <a:noFill/>
        </p:spPr>
      </p:pic>
      <p:pic>
        <p:nvPicPr>
          <p:cNvPr id="12" name="Picture 4" descr="C:\Users\VLA\Downloads\logo_INA_gi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471" y="1452424"/>
            <a:ext cx="2664296" cy="1067647"/>
          </a:xfrm>
          <a:prstGeom prst="rect">
            <a:avLst/>
          </a:prstGeom>
          <a:noFill/>
        </p:spPr>
      </p:pic>
      <p:pic>
        <p:nvPicPr>
          <p:cNvPr id="19" name="Picture 2" descr="C:\Users\Vlatka\Downloads\logo-zvijez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584" y="5229199"/>
            <a:ext cx="2877466" cy="1402765"/>
          </a:xfrm>
          <a:prstGeom prst="rect">
            <a:avLst/>
          </a:prstGeom>
          <a:noFill/>
        </p:spPr>
      </p:pic>
      <p:pic>
        <p:nvPicPr>
          <p:cNvPr id="20" name="Picture 4" descr="C:\Users\Vlatka\Downloads\jadran_logo-951x520.jpg"/>
          <p:cNvPicPr>
            <a:picLocks noChangeAspect="1" noChangeArrowheads="1"/>
          </p:cNvPicPr>
          <p:nvPr/>
        </p:nvPicPr>
        <p:blipFill>
          <a:blip r:embed="rId7" cstate="print"/>
          <a:srcRect l="26947" t="34008" r="27742" b="36916"/>
          <a:stretch>
            <a:fillRect/>
          </a:stretch>
        </p:blipFill>
        <p:spPr bwMode="auto">
          <a:xfrm>
            <a:off x="4716015" y="3413719"/>
            <a:ext cx="4104456" cy="1440160"/>
          </a:xfrm>
          <a:prstGeom prst="rect">
            <a:avLst/>
          </a:prstGeom>
          <a:noFill/>
        </p:spPr>
      </p:pic>
      <p:pic>
        <p:nvPicPr>
          <p:cNvPr id="21" name="Picture 5" descr="C:\Users\Vlatka\Downloads\tmp_20091117052043_0.jpg"/>
          <p:cNvPicPr>
            <a:picLocks noChangeAspect="1" noChangeArrowheads="1"/>
          </p:cNvPicPr>
          <p:nvPr/>
        </p:nvPicPr>
        <p:blipFill>
          <a:blip r:embed="rId8" cstate="print"/>
          <a:srcRect t="25554" b="27124"/>
          <a:stretch>
            <a:fillRect/>
          </a:stretch>
        </p:blipFill>
        <p:spPr bwMode="auto">
          <a:xfrm>
            <a:off x="4716015" y="5353435"/>
            <a:ext cx="3793963" cy="1256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12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620713"/>
            <a:ext cx="8497192" cy="151214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Zagreb je najveći i glavni grad Hrvatske i njezino gospodarsko, prometno, trgovačko, sportsko, zdravstveno, prometno, industrijsko i kulturno središte.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0166" y="2108870"/>
            <a:ext cx="5383669" cy="474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774" y="116632"/>
            <a:ext cx="3222089" cy="2236788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smještaj: između gore </a:t>
            </a:r>
            <a:r>
              <a:rPr lang="hr-HR" altLang="sr-Latn-RS" sz="28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Medvednice na S </a:t>
            </a: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altLang="sr-Latn-RS" sz="28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preko rijeke Save na J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080" y="0"/>
            <a:ext cx="5940920" cy="334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" y="3341768"/>
            <a:ext cx="5724098" cy="351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774" y="116632"/>
            <a:ext cx="3222089" cy="2236788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dijela: </a:t>
            </a:r>
            <a:endParaRPr lang="hr-HR" altLang="sr-Latn-R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Gornji Grad</a:t>
            </a:r>
          </a:p>
          <a:p>
            <a:pPr marL="0" indent="0" eaLnBrk="1" hangingPunct="1">
              <a:buNone/>
            </a:pPr>
            <a:r>
              <a:rPr lang="hr-HR" altLang="sr-Latn-R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r-HR" altLang="sr-Latn-RS" sz="28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882" r="22149"/>
          <a:stretch>
            <a:fillRect/>
          </a:stretch>
        </p:blipFill>
        <p:spPr bwMode="auto">
          <a:xfrm>
            <a:off x="0" y="1305615"/>
            <a:ext cx="6287563" cy="471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Picture 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16706" y="188640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Picture 224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706" y="2393504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icture 230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7" t="3662" r="24664" b="34303"/>
          <a:stretch>
            <a:fillRect/>
          </a:stretch>
        </p:blipFill>
        <p:spPr bwMode="auto">
          <a:xfrm>
            <a:off x="6214383" y="4598368"/>
            <a:ext cx="2929617" cy="2197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35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774" y="116632"/>
            <a:ext cx="5310322" cy="93610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Donji Grad </a:t>
            </a:r>
          </a:p>
          <a:p>
            <a:pPr marL="0" indent="0" eaLnBrk="1" hangingPunct="1">
              <a:buNone/>
            </a:pPr>
            <a:r>
              <a:rPr lang="hr-HR" altLang="sr-Latn-RS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(od Trga bana Josipa Jelačića do Save</a:t>
            </a:r>
            <a:r>
              <a:rPr lang="hr-HR" altLang="sr-Latn-R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r-HR" altLang="sr-Latn-RS" sz="2000" dirty="0" smtClean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6288000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5" descr="Picture 2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095" y="119228"/>
            <a:ext cx="2868525" cy="215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Koncertna_dvorana_V__Lisinski_u_Zagrebu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00" y="2412042"/>
            <a:ext cx="2883384" cy="2162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Vlatka\Downloads\0001270908_l_0_g1fdf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8000" y="4716000"/>
            <a:ext cx="2856000" cy="214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140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774" y="116632"/>
            <a:ext cx="3222089" cy="6480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Novi Zagreb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000"/>
            <a:ext cx="7284119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60648"/>
            <a:ext cx="2868525" cy="215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718338"/>
            <a:ext cx="2880400" cy="192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997331"/>
            <a:ext cx="2868525" cy="177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860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DOKUMENTI\SVE ZA ŠKOLU\LISTIĆI\4. R\PD\LISTIĆI\Zagreb\Slike\Gradec%20i%20Kapt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340768"/>
            <a:ext cx="4038600" cy="3643312"/>
          </a:xfrm>
        </p:spPr>
        <p:txBody>
          <a:bodyPr/>
          <a:lstStyle/>
          <a:p>
            <a:r>
              <a:rPr lang="hr-HR" altLang="sr-Latn-R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1094</a:t>
            </a:r>
            <a:r>
              <a:rPr lang="hr-HR" altLang="sr-Latn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altLang="sr-Latn-R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osnovana je </a:t>
            </a:r>
            <a:r>
              <a:rPr lang="hr-HR" altLang="sr-Latn-RS" sz="28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Zagrebačka biskupija</a:t>
            </a:r>
          </a:p>
        </p:txBody>
      </p:sp>
      <p:pic>
        <p:nvPicPr>
          <p:cNvPr id="7174" name="Picture 6" descr="katedrala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5976" y="420531"/>
            <a:ext cx="4300215" cy="601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5774" y="116632"/>
            <a:ext cx="322208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charset="2"/>
              <a:buNone/>
            </a:pP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PROŠLOST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340768"/>
            <a:ext cx="4038600" cy="3643312"/>
          </a:xfrm>
        </p:spPr>
        <p:txBody>
          <a:bodyPr/>
          <a:lstStyle/>
          <a:p>
            <a:r>
              <a:rPr lang="hr-HR" altLang="sr-Latn-R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1242.</a:t>
            </a:r>
            <a:r>
              <a:rPr lang="hr-HR" altLang="sr-Latn-R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ugarsko-hrvatski </a:t>
            </a:r>
            <a:r>
              <a:rPr lang="hr-HR" altLang="sr-Latn-R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 Bela IV. proglasio je Gradec </a:t>
            </a:r>
            <a:r>
              <a:rPr lang="hr-HR" altLang="sr-Latn-R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slobodnim </a:t>
            </a:r>
            <a:r>
              <a:rPr lang="hr-HR" altLang="sr-Latn-R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kraljevskim gradom.</a:t>
            </a:r>
          </a:p>
        </p:txBody>
      </p:sp>
      <p:pic>
        <p:nvPicPr>
          <p:cNvPr id="6" name="Picture 6" descr="zlatna bu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39952" y="3200346"/>
            <a:ext cx="4828555" cy="318098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30860" y="6047680"/>
            <a:ext cx="1944216" cy="333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charset="2"/>
              <a:buNone/>
            </a:pPr>
            <a:r>
              <a:rPr lang="hr-HR" altLang="sr-Latn-R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Zlatna bula</a:t>
            </a:r>
          </a:p>
        </p:txBody>
      </p:sp>
    </p:spTree>
    <p:extLst>
      <p:ext uri="{BB962C8B-B14F-4D97-AF65-F5344CB8AC3E}">
        <p14:creationId xmlns:p14="http://schemas.microsoft.com/office/powerpoint/2010/main" xmlns="" val="37699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</TotalTime>
  <Words>170</Words>
  <Application>Microsoft Office PowerPoint</Application>
  <PresentationFormat>Prikaz na zaslonu (4:3)</PresentationFormat>
  <Paragraphs>36</Paragraphs>
  <Slides>18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19" baseType="lpstr">
      <vt:lpstr>Pramen</vt:lpstr>
      <vt:lpstr>ZAGREB – GLAVNI GRAD REPUBLIKE HRVATSKE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 – GLAVNI GRAD REPUBLIKE HRVATSKE</dc:title>
  <dc:subject>Priroda i društvo, 4. razred</dc:subject>
  <dc:creator>Vlatkica Horvat</dc:creator>
  <cp:lastModifiedBy>Iva</cp:lastModifiedBy>
  <cp:revision>3</cp:revision>
  <dcterms:created xsi:type="dcterms:W3CDTF">2007-10-10T08:43:11Z</dcterms:created>
  <dcterms:modified xsi:type="dcterms:W3CDTF">2016-01-03T11:36:05Z</dcterms:modified>
</cp:coreProperties>
</file>